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7" r:id="rId3"/>
    <p:sldId id="258" r:id="rId4"/>
    <p:sldId id="259" r:id="rId5"/>
    <p:sldId id="260" r:id="rId6"/>
    <p:sldId id="25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316" r:id="rId23"/>
    <p:sldId id="317" r:id="rId24"/>
    <p:sldId id="31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4F7D-6B16-412F-BA9F-B42EF9E68FC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F10C-AEE6-4144-BDE6-A16B9C118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86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Тема: </a:t>
            </a:r>
            <a:r>
              <a:rPr lang="ru-RU" sz="4000" dirty="0" smtClean="0"/>
              <a:t>Этиология, основные направления и методы профилактики зубочелюстных аномалий и деформаций. Диспансеризация детей с зубочелюстными аномалиями и деформациями.  </a:t>
            </a:r>
            <a:br>
              <a:rPr lang="ru-RU" sz="40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428924" y="785794"/>
            <a:ext cx="571504" cy="50006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Лицо пациента при нарушении носового дыхания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3214687"/>
            <a:ext cx="2000264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285860"/>
            <a:ext cx="557216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Правильное положение головы ребенка при естественном вскармливании ( а ); грудное вскармливание ( рисунок по </a:t>
            </a:r>
            <a:r>
              <a:rPr lang="ru-RU" sz="2800" dirty="0" err="1" smtClean="0"/>
              <a:t>Коркхаузу</a:t>
            </a:r>
            <a:r>
              <a:rPr lang="ru-RU" sz="2800" dirty="0" smtClean="0"/>
              <a:t> ). Первая фаза- фаза сосания, вторая- фаза глотания ( б 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071811"/>
            <a:ext cx="1500198" cy="142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1571612"/>
            <a:ext cx="4786347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Схематическое изображение влияния длинной соски и её формы на мускулатуру лица ( рисунок по А.Мюллеру 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071811"/>
            <a:ext cx="142876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0079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ОПТГ ребенка 6 лет. Размеры коронок постоянных резцов больше размеров коронок молочных резцов. </a:t>
            </a:r>
            <a:r>
              <a:rPr lang="ru-RU" sz="2400" dirty="0" err="1" smtClean="0"/>
              <a:t>Тремы</a:t>
            </a:r>
            <a:r>
              <a:rPr lang="ru-RU" sz="2400" dirty="0" smtClean="0"/>
              <a:t> между молочными резцами недостаточны. Зачатки </a:t>
            </a:r>
            <a:r>
              <a:rPr lang="ru-RU" sz="2400" dirty="0"/>
              <a:t>б</a:t>
            </a:r>
            <a:r>
              <a:rPr lang="ru-RU" sz="2400" dirty="0" smtClean="0"/>
              <a:t>оковых зубов повернуты вокруг оси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14742" y="1428736"/>
            <a:ext cx="1643074" cy="4429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Неправильная осанка способствует возникновению и усугублению сагиттальных аномалий окклюзии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86114" y="785794"/>
            <a:ext cx="1714512" cy="5429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78647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142984"/>
            <a:ext cx="2500330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00439"/>
            <a:ext cx="142876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528641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Вредные привычки, влияющие на возникновение </a:t>
            </a:r>
            <a:r>
              <a:rPr lang="ru-RU" sz="2800" dirty="0" err="1" smtClean="0"/>
              <a:t>зубо-челюстных</a:t>
            </a:r>
            <a:r>
              <a:rPr lang="ru-RU" sz="2800" dirty="0" smtClean="0"/>
              <a:t> аномалий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3000373"/>
            <a:ext cx="1214446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21510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ОПТГ челюстей ребенка 11 лет.  </a:t>
            </a:r>
            <a:r>
              <a:rPr lang="ru-RU" sz="2400" dirty="0" err="1" smtClean="0"/>
              <a:t>Мезиальный</a:t>
            </a:r>
            <a:r>
              <a:rPr lang="ru-RU" sz="2400" dirty="0" smtClean="0"/>
              <a:t> наклон коронок 36.46 вследствие раннего удаления 75.85. Недостаток места для прорезывания 35.45. Наклон зачатков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3429001"/>
            <a:ext cx="1285884" cy="714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2500306"/>
            <a:ext cx="8999537" cy="43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Кариозное разрушение временных и постоянных зубов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857497"/>
            <a:ext cx="2071702" cy="1643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14356"/>
            <a:ext cx="535785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428992" y="1417638"/>
            <a:ext cx="2214578" cy="1082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786059"/>
            <a:ext cx="1857388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Резкое недоразвитие среднего участка лица   ( синдром </a:t>
            </a:r>
            <a:r>
              <a:rPr lang="ru-RU" sz="3200" dirty="0" err="1" smtClean="0"/>
              <a:t>Крузона</a:t>
            </a:r>
            <a:r>
              <a:rPr lang="ru-RU" sz="3200" dirty="0" smtClean="0"/>
              <a:t> 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357430"/>
            <a:ext cx="6072230" cy="3400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49"/>
            <a:ext cx="7500990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Макроглоссия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3143249"/>
            <a:ext cx="1643074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7"/>
            <a:ext cx="8286808" cy="57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Вертикальная </a:t>
            </a:r>
            <a:r>
              <a:rPr lang="ru-RU" sz="2400" dirty="0" err="1" smtClean="0"/>
              <a:t>дизокклюзия</a:t>
            </a:r>
            <a:r>
              <a:rPr lang="ru-RU" sz="2400" dirty="0" smtClean="0"/>
              <a:t> при нарушении функции языка при глотании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3286125"/>
            <a:ext cx="2428892" cy="1214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500175"/>
            <a:ext cx="87852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Диспансеризация- </a:t>
            </a:r>
            <a:r>
              <a:rPr lang="ru-RU" sz="2800" dirty="0" smtClean="0"/>
              <a:t>метод медико-санитарного обслуживания населения, включающий необходимый комплекс оздоровительных социально-гигиенических и лечебно-профилактических мероприятий с целью сохранения и укрепления здоровья и повышения трудоспособности </a:t>
            </a:r>
            <a:r>
              <a:rPr lang="ru-RU" sz="2800" dirty="0" err="1" smtClean="0"/>
              <a:t>диспансеризуемых</a:t>
            </a:r>
            <a:r>
              <a:rPr lang="ru-RU" sz="2800" dirty="0" smtClean="0"/>
              <a:t> контингентов.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86180" y="1600200"/>
            <a:ext cx="1714512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задачи профилактики входят организационные и лечебные мероприятия, обеспечивающие выявление и устранение аномалий зубочелюстной системы у детей, подростков и взрослых.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429056" y="1600200"/>
            <a:ext cx="150019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428604"/>
            <a:ext cx="8501122" cy="6143668"/>
          </a:xfrm>
        </p:spPr>
        <p:txBody>
          <a:bodyPr/>
          <a:lstStyle/>
          <a:p>
            <a:r>
              <a:rPr lang="ru-RU" dirty="0" smtClean="0"/>
              <a:t>Использованная литература:</a:t>
            </a:r>
            <a:br>
              <a:rPr lang="ru-RU" dirty="0" smtClean="0"/>
            </a:br>
            <a:r>
              <a:rPr lang="ru-RU" sz="3200" dirty="0" err="1" smtClean="0"/>
              <a:t>Л.С.Персин</a:t>
            </a:r>
            <a:r>
              <a:rPr lang="ru-RU" sz="3200" dirty="0" smtClean="0"/>
              <a:t>. Ортодонтия. Диагностика и лечение зубочелюстно-лицевых аномалий и деформаций.  М.: </a:t>
            </a:r>
            <a:r>
              <a:rPr lang="ru-RU" sz="3200" dirty="0" err="1" smtClean="0"/>
              <a:t>ГЭОТАР-Медиа</a:t>
            </a:r>
            <a:r>
              <a:rPr lang="ru-RU" sz="3200" dirty="0" smtClean="0"/>
              <a:t>, 2016.</a:t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14676" y="214290"/>
            <a:ext cx="1714512" cy="635798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Краниоключичный</a:t>
            </a:r>
            <a:r>
              <a:rPr lang="ru-RU" dirty="0" smtClean="0"/>
              <a:t> </a:t>
            </a:r>
            <a:r>
              <a:rPr lang="ru-RU" dirty="0" err="1" smtClean="0"/>
              <a:t>дизостоз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3357563"/>
            <a:ext cx="2571768" cy="142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78647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ОПТГ челюстей пациента с </a:t>
            </a:r>
            <a:r>
              <a:rPr lang="ru-RU" sz="3200" dirty="0" err="1" smtClean="0"/>
              <a:t>гипогидротической</a:t>
            </a:r>
            <a:r>
              <a:rPr lang="ru-RU" sz="3200" dirty="0" smtClean="0"/>
              <a:t> </a:t>
            </a:r>
            <a:r>
              <a:rPr lang="ru-RU" sz="3200" dirty="0" err="1" smtClean="0"/>
              <a:t>эктодермальной</a:t>
            </a:r>
            <a:r>
              <a:rPr lang="ru-RU" sz="3200" dirty="0" smtClean="0"/>
              <a:t> дисплазией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214687"/>
            <a:ext cx="1857388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000108"/>
            <a:ext cx="899953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Синдром </a:t>
            </a:r>
            <a:r>
              <a:rPr lang="ru-RU" dirty="0" err="1" smtClean="0"/>
              <a:t>Стентона-Капдепона</a:t>
            </a:r>
            <a:r>
              <a:rPr lang="ru-RU" dirty="0" smtClean="0"/>
              <a:t>            ( несовершенный </a:t>
            </a:r>
            <a:r>
              <a:rPr lang="ru-RU" dirty="0" err="1" smtClean="0"/>
              <a:t>одонтогенез</a:t>
            </a:r>
            <a:r>
              <a:rPr lang="ru-RU" dirty="0" smtClean="0"/>
              <a:t>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143304" y="785794"/>
            <a:ext cx="1928826" cy="40719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44291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643074"/>
          </a:xfrm>
        </p:spPr>
        <p:txBody>
          <a:bodyPr/>
          <a:lstStyle/>
          <a:p>
            <a:r>
              <a:rPr lang="ru-RU" dirty="0" smtClean="0"/>
              <a:t>Резкое недоразвитие нижней челюсти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1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Возникновение </a:t>
            </a:r>
            <a:r>
              <a:rPr lang="ru-RU" sz="3200" dirty="0" err="1" smtClean="0"/>
              <a:t>диастемы</a:t>
            </a:r>
            <a:r>
              <a:rPr lang="ru-RU" sz="3200" dirty="0" smtClean="0"/>
              <a:t> в результате низкого прикрепления уздечки верхней губы. Короткая уздечка нижней губы и языка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143249"/>
            <a:ext cx="1928826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714488"/>
            <a:ext cx="8999537" cy="5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Патологическое состояние носоглотки и нарушение носового дыхания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857497"/>
            <a:ext cx="2714644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929222" cy="564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Резкая гипертрофия небно-глоточных миндалин и схематическое изображение положения языка при нормальной окклюзии ( а ) и окклюзии, обусловленной гипертрофией миндалин ( б 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071811"/>
            <a:ext cx="1643074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600079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281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Тема: Этиология, основные направления и методы профилактики зубочелюстных аномалий и деформаций. Диспансеризация детей с зубочелюстными аномалиями и деформациями.   </vt:lpstr>
      <vt:lpstr>Резкое недоразвитие среднего участка лица   ( синдром Крузона )</vt:lpstr>
      <vt:lpstr>Краниоключичный дизостоз</vt:lpstr>
      <vt:lpstr>ОПТГ челюстей пациента с гипогидротической эктодермальной дисплазией</vt:lpstr>
      <vt:lpstr>Синдром Стентона-Капдепона            ( несовершенный одонтогенез )</vt:lpstr>
      <vt:lpstr>Слайд 6</vt:lpstr>
      <vt:lpstr>Возникновение диастемы в результате низкого прикрепления уздечки верхней губы. Короткая уздечка нижней губы и языка</vt:lpstr>
      <vt:lpstr>Патологическое состояние носоглотки и нарушение носового дыхания</vt:lpstr>
      <vt:lpstr>Резкая гипертрофия небно-глоточных миндалин и схематическое изображение положения языка при нормальной окклюзии ( а ) и окклюзии, обусловленной гипертрофией миндалин ( б )</vt:lpstr>
      <vt:lpstr>Лицо пациента при нарушении носового дыхания</vt:lpstr>
      <vt:lpstr>Правильное положение головы ребенка при естественном вскармливании ( а ); грудное вскармливание ( рисунок по Коркхаузу ). Первая фаза- фаза сосания, вторая- фаза глотания ( б )</vt:lpstr>
      <vt:lpstr>Схематическое изображение влияния длинной соски и её формы на мускулатуру лица ( рисунок по А.Мюллеру )</vt:lpstr>
      <vt:lpstr>ОПТГ ребенка 6 лет. Размеры коронок постоянных резцов больше размеров коронок молочных резцов. Тремы между молочными резцами недостаточны. Зачатки боковых зубов повернуты вокруг оси</vt:lpstr>
      <vt:lpstr>Неправильная осанка способствует возникновению и усугублению сагиттальных аномалий окклюзии</vt:lpstr>
      <vt:lpstr>Слайд 15</vt:lpstr>
      <vt:lpstr>Вредные привычки, влияющие на возникновение зубо-челюстных аномалий</vt:lpstr>
      <vt:lpstr>ОПТГ челюстей ребенка 11 лет.  Мезиальный наклон коронок 36.46 вследствие раннего удаления 75.85. Недостаток места для прорезывания 35.45. Наклон зачатков</vt:lpstr>
      <vt:lpstr>Кариозное разрушение временных и постоянных зубов</vt:lpstr>
      <vt:lpstr>Слайд 19</vt:lpstr>
      <vt:lpstr>Макроглоссия</vt:lpstr>
      <vt:lpstr>Вертикальная дизокклюзия при нарушении функции языка при глотании</vt:lpstr>
      <vt:lpstr>Диспансеризация- метод медико-санитарного обслуживания населения, включающий необходимый комплекс оздоровительных социально-гигиенических и лечебно-профилактических мероприятий с целью сохранения и укрепления здоровья и повышения трудоспособности диспансеризуемых контингентов.</vt:lpstr>
      <vt:lpstr>В задачи профилактики входят организационные и лечебные мероприятия, обеспечивающие выявление и устранение аномалий зубочелюстной системы у детей, подростков и взрослых.</vt:lpstr>
      <vt:lpstr>Использованная литература: Л.С.Персин. Ортодонтия. Диагностика и лечение зубочелюстно-лицевых аномалий и деформаций.  М.: ГЭОТАР-Медиа, 2016.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2020-02-04T19:29:11Z</dcterms:created>
  <dcterms:modified xsi:type="dcterms:W3CDTF">2020-03-18T17:26:41Z</dcterms:modified>
</cp:coreProperties>
</file>